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custom-properties+xml" PartName="/docProps/custom.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9" roundtripDataSignature="AMtx7mgcBJG/hl9Pdyo6NNkSQTdIzBlJ7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customschemas.google.com/relationships/presentationmetadata" Target="meta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3" name="Google Shape;93;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1" name="Shape 11"/>
        <p:cNvGrpSpPr/>
        <p:nvPr/>
      </p:nvGrpSpPr>
      <p:grpSpPr>
        <a:xfrm>
          <a:off x="0" y="0"/>
          <a:ext cx="0" cy="0"/>
          <a:chOff x="0" y="0"/>
          <a:chExt cx="0" cy="0"/>
        </a:xfrm>
      </p:grpSpPr>
      <p:sp>
        <p:nvSpPr>
          <p:cNvPr id="12" name="Google Shape;12;p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 name="Google Shape;14;p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1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5"/>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1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6"/>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6"/>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1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6" name="Shape 16"/>
        <p:cNvGrpSpPr/>
        <p:nvPr/>
      </p:nvGrpSpPr>
      <p:grpSpPr>
        <a:xfrm>
          <a:off x="0" y="0"/>
          <a:ext cx="0" cy="0"/>
          <a:chOff x="0" y="0"/>
          <a:chExt cx="0" cy="0"/>
        </a:xfrm>
      </p:grpSpPr>
      <p:sp>
        <p:nvSpPr>
          <p:cNvPr id="17" name="Google Shape;17;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8" name="Google Shape;18;p7"/>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9" name="Google Shape;19;p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2" name="Shape 22"/>
        <p:cNvGrpSpPr/>
        <p:nvPr/>
      </p:nvGrpSpPr>
      <p:grpSpPr>
        <a:xfrm>
          <a:off x="0" y="0"/>
          <a:ext cx="0" cy="0"/>
          <a:chOff x="0" y="0"/>
          <a:chExt cx="0" cy="0"/>
        </a:xfrm>
      </p:grpSpPr>
      <p:sp>
        <p:nvSpPr>
          <p:cNvPr id="23" name="Google Shape;23;p8"/>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4" name="Google Shape;24;p8"/>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25" name="Google Shape;25;p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8" name="Shape 28"/>
        <p:cNvGrpSpPr/>
        <p:nvPr/>
      </p:nvGrpSpPr>
      <p:grpSpPr>
        <a:xfrm>
          <a:off x="0" y="0"/>
          <a:ext cx="0" cy="0"/>
          <a:chOff x="0" y="0"/>
          <a:chExt cx="0" cy="0"/>
        </a:xfrm>
      </p:grpSpPr>
      <p:sp>
        <p:nvSpPr>
          <p:cNvPr id="29" name="Google Shape;29;p9"/>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0" name="Google Shape;30;p9"/>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1" name="Google Shape;31;p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3" name="Google Shape;33;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4" name="Shape 34"/>
        <p:cNvGrpSpPr/>
        <p:nvPr/>
      </p:nvGrpSpPr>
      <p:grpSpPr>
        <a:xfrm>
          <a:off x="0" y="0"/>
          <a:ext cx="0" cy="0"/>
          <a:chOff x="0" y="0"/>
          <a:chExt cx="0" cy="0"/>
        </a:xfrm>
      </p:grpSpPr>
      <p:sp>
        <p:nvSpPr>
          <p:cNvPr id="35" name="Google Shape;35;p1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6" name="Google Shape;36;p10"/>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7" name="Google Shape;37;p10"/>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8" name="Google Shape;38;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0" name="Google Shape;40;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1" name="Shape 41"/>
        <p:cNvGrpSpPr/>
        <p:nvPr/>
      </p:nvGrpSpPr>
      <p:grpSpPr>
        <a:xfrm>
          <a:off x="0" y="0"/>
          <a:ext cx="0" cy="0"/>
          <a:chOff x="0" y="0"/>
          <a:chExt cx="0" cy="0"/>
        </a:xfrm>
      </p:grpSpPr>
      <p:sp>
        <p:nvSpPr>
          <p:cNvPr id="42" name="Google Shape;42;p11"/>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3" name="Google Shape;43;p11"/>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4" name="Google Shape;44;p11"/>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5" name="Google Shape;45;p11"/>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6" name="Google Shape;46;p11"/>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7" name="Google Shape;47;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13"/>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13"/>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7" name="Google Shape;57;p13"/>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8" name="Google Shape;58;p1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1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1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4"/>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4"/>
          <p:cNvSpPr/>
          <p:nvPr>
            <p:ph idx="2" type="pic"/>
          </p:nvPr>
        </p:nvSpPr>
        <p:spPr>
          <a:xfrm>
            <a:off x="5183188" y="987425"/>
            <a:ext cx="6172200" cy="4873625"/>
          </a:xfrm>
          <a:prstGeom prst="rect">
            <a:avLst/>
          </a:prstGeom>
          <a:noFill/>
          <a:ln>
            <a:noFill/>
          </a:ln>
        </p:spPr>
      </p:sp>
      <p:sp>
        <p:nvSpPr>
          <p:cNvPr id="64" name="Google Shape;64;p14"/>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1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5"/>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
          <p:cNvSpPr txBox="1"/>
          <p:nvPr>
            <p:ph type="title"/>
          </p:nvPr>
        </p:nvSpPr>
        <p:spPr>
          <a:xfrm>
            <a:off x="838200" y="365125"/>
            <a:ext cx="10829192" cy="5288329"/>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FF0000"/>
              </a:buClr>
              <a:buSzPts val="4400"/>
              <a:buFont typeface="Calibri"/>
              <a:buNone/>
            </a:pPr>
            <a:r>
              <a:rPr b="1" lang="en-US">
                <a:solidFill>
                  <a:srgbClr val="FF0000"/>
                </a:solidFill>
              </a:rPr>
              <a:t>The Army </a:t>
            </a:r>
            <a:br>
              <a:rPr b="1" lang="en-US">
                <a:solidFill>
                  <a:srgbClr val="FF0000"/>
                </a:solidFill>
              </a:rPr>
            </a:br>
            <a:r>
              <a:rPr b="1" lang="en-US">
                <a:solidFill>
                  <a:srgbClr val="FF0000"/>
                </a:solidFill>
              </a:rPr>
              <a:t>&amp; </a:t>
            </a:r>
            <a:br>
              <a:rPr b="1" lang="en-US">
                <a:solidFill>
                  <a:srgbClr val="FF0000"/>
                </a:solidFill>
              </a:rPr>
            </a:br>
            <a:r>
              <a:rPr b="1" lang="en-US">
                <a:solidFill>
                  <a:srgbClr val="FF0000"/>
                </a:solidFill>
              </a:rPr>
              <a:t>Democracy, Decolonization and Demography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FF0000"/>
              </a:buClr>
              <a:buSzPts val="4400"/>
              <a:buFont typeface="Calibri"/>
              <a:buNone/>
            </a:pPr>
            <a:r>
              <a:rPr b="1" lang="en-US">
                <a:solidFill>
                  <a:srgbClr val="FF0000"/>
                </a:solidFill>
              </a:rPr>
              <a:t>1. Decolonization?</a:t>
            </a:r>
            <a:endParaRPr/>
          </a:p>
        </p:txBody>
      </p:sp>
      <p:sp>
        <p:nvSpPr>
          <p:cNvPr id="90" name="Google Shape;90;p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lnSpcReduction="10000"/>
          </a:bodyPr>
          <a:lstStyle/>
          <a:p>
            <a:pPr indent="-241934" lvl="0" marL="228600" rtl="0" algn="l">
              <a:lnSpc>
                <a:spcPct val="90000"/>
              </a:lnSpc>
              <a:spcBef>
                <a:spcPts val="0"/>
              </a:spcBef>
              <a:spcAft>
                <a:spcPts val="0"/>
              </a:spcAft>
              <a:buClr>
                <a:schemeClr val="dk1"/>
              </a:buClr>
              <a:buSzPts val="2800"/>
              <a:buChar char="•"/>
            </a:pPr>
            <a:r>
              <a:rPr lang="en-US"/>
              <a:t>Armenia did not have its own army for centuries, apart from a short period during the First Republic (1918-1920).</a:t>
            </a:r>
            <a:endParaRPr/>
          </a:p>
          <a:p>
            <a:pPr indent="0" lvl="0" marL="0" rtl="0" algn="l">
              <a:lnSpc>
                <a:spcPct val="90000"/>
              </a:lnSpc>
              <a:spcBef>
                <a:spcPts val="1000"/>
              </a:spcBef>
              <a:spcAft>
                <a:spcPts val="0"/>
              </a:spcAft>
              <a:buClr>
                <a:schemeClr val="dk1"/>
              </a:buClr>
              <a:buSzPts val="2800"/>
              <a:buNone/>
            </a:pPr>
            <a:r>
              <a:t/>
            </a:r>
            <a:endParaRPr/>
          </a:p>
          <a:p>
            <a:pPr indent="-241934" lvl="0" marL="228600" rtl="0" algn="l">
              <a:lnSpc>
                <a:spcPct val="90000"/>
              </a:lnSpc>
              <a:spcBef>
                <a:spcPts val="1000"/>
              </a:spcBef>
              <a:spcAft>
                <a:spcPts val="0"/>
              </a:spcAft>
              <a:buClr>
                <a:schemeClr val="dk1"/>
              </a:buClr>
              <a:buSzPts val="2800"/>
              <a:buChar char="•"/>
            </a:pPr>
            <a:r>
              <a:rPr lang="en-US"/>
              <a:t>One of the first decrees adopted by the first freely elected parliament (then still called Supreme Council) of Armenia was the decree on not sending Armenian conscripts to the Soviet Army.</a:t>
            </a:r>
            <a:endParaRPr/>
          </a:p>
          <a:p>
            <a:pPr indent="0" lvl="0" marL="0" rtl="0" algn="l">
              <a:lnSpc>
                <a:spcPct val="90000"/>
              </a:lnSpc>
              <a:spcBef>
                <a:spcPts val="1000"/>
              </a:spcBef>
              <a:spcAft>
                <a:spcPts val="0"/>
              </a:spcAft>
              <a:buClr>
                <a:schemeClr val="dk1"/>
              </a:buClr>
              <a:buSzPts val="2800"/>
              <a:buNone/>
            </a:pPr>
            <a:r>
              <a:t/>
            </a:r>
            <a:endParaRPr/>
          </a:p>
          <a:p>
            <a:pPr indent="-241934" lvl="0" marL="228600" rtl="0" algn="l">
              <a:lnSpc>
                <a:spcPct val="90000"/>
              </a:lnSpc>
              <a:spcBef>
                <a:spcPts val="1000"/>
              </a:spcBef>
              <a:spcAft>
                <a:spcPts val="0"/>
              </a:spcAft>
              <a:buClr>
                <a:schemeClr val="dk1"/>
              </a:buClr>
              <a:buSzPts val="2800"/>
              <a:buChar char="•"/>
            </a:pPr>
            <a:r>
              <a:rPr lang="en-US"/>
              <a:t>On January 28, 1992, the government of Armenia adopted the resolution “On the Ministry of Defense of the Republic of Armenia,” legally announcing the creation of the Armenian National Army.</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3"/>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FF0000"/>
              </a:buClr>
              <a:buSzPts val="4400"/>
              <a:buFont typeface="Calibri"/>
              <a:buNone/>
            </a:pPr>
            <a:r>
              <a:rPr b="1" lang="en-US">
                <a:solidFill>
                  <a:srgbClr val="FF0000"/>
                </a:solidFill>
              </a:rPr>
              <a:t>2. Demography? </a:t>
            </a:r>
            <a:endParaRPr/>
          </a:p>
        </p:txBody>
      </p:sp>
      <p:sp>
        <p:nvSpPr>
          <p:cNvPr id="96" name="Google Shape;96;p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fontScale="92500" lnSpcReduction="20000"/>
          </a:bodyPr>
          <a:lstStyle/>
          <a:p>
            <a:pPr indent="0" lvl="0" marL="0" rtl="0" algn="l">
              <a:lnSpc>
                <a:spcPct val="90000"/>
              </a:lnSpc>
              <a:spcBef>
                <a:spcPts val="0"/>
              </a:spcBef>
              <a:spcAft>
                <a:spcPts val="0"/>
              </a:spcAft>
              <a:buClr>
                <a:schemeClr val="dk1"/>
              </a:buClr>
              <a:buSzPct val="100000"/>
              <a:buNone/>
            </a:pPr>
            <a:r>
              <a:t/>
            </a:r>
            <a:endParaRPr/>
          </a:p>
          <a:p>
            <a:pPr indent="-215265" lvl="0" marL="228600" rtl="0" algn="l">
              <a:lnSpc>
                <a:spcPct val="90000"/>
              </a:lnSpc>
              <a:spcBef>
                <a:spcPts val="1000"/>
              </a:spcBef>
              <a:spcAft>
                <a:spcPts val="0"/>
              </a:spcAft>
              <a:buClr>
                <a:schemeClr val="dk1"/>
              </a:buClr>
              <a:buSzPct val="100000"/>
              <a:buChar char="•"/>
            </a:pPr>
            <a:r>
              <a:rPr lang="en-US"/>
              <a:t>Soldier deaths due to the Nagorno-Karabakh wars and ceasefire violations (1992-1994; 2016; 2020, etc.).</a:t>
            </a:r>
            <a:endParaRPr/>
          </a:p>
          <a:p>
            <a:pPr indent="-50800" lvl="0" marL="228600" rtl="0" algn="l">
              <a:lnSpc>
                <a:spcPct val="90000"/>
              </a:lnSpc>
              <a:spcBef>
                <a:spcPts val="1000"/>
              </a:spcBef>
              <a:spcAft>
                <a:spcPts val="0"/>
              </a:spcAft>
              <a:buClr>
                <a:schemeClr val="dk1"/>
              </a:buClr>
              <a:buSzPct val="100000"/>
              <a:buNone/>
            </a:pPr>
            <a:r>
              <a:t/>
            </a:r>
            <a:endParaRPr/>
          </a:p>
          <a:p>
            <a:pPr indent="-215265" lvl="0" marL="228600" rtl="0" algn="l">
              <a:lnSpc>
                <a:spcPct val="90000"/>
              </a:lnSpc>
              <a:spcBef>
                <a:spcPts val="1000"/>
              </a:spcBef>
              <a:spcAft>
                <a:spcPts val="0"/>
              </a:spcAft>
              <a:buClr>
                <a:schemeClr val="dk1"/>
              </a:buClr>
              <a:buSzPct val="100000"/>
              <a:buChar char="•"/>
            </a:pPr>
            <a:r>
              <a:rPr lang="en-US"/>
              <a:t>Decreasing numbers of army conscripts due to lower birth rate.</a:t>
            </a:r>
            <a:endParaRPr/>
          </a:p>
          <a:p>
            <a:pPr indent="0" lvl="0" marL="0" rtl="0" algn="l">
              <a:lnSpc>
                <a:spcPct val="90000"/>
              </a:lnSpc>
              <a:spcBef>
                <a:spcPts val="1000"/>
              </a:spcBef>
              <a:spcAft>
                <a:spcPts val="0"/>
              </a:spcAft>
              <a:buClr>
                <a:schemeClr val="dk1"/>
              </a:buClr>
              <a:buSzPct val="100000"/>
              <a:buNone/>
            </a:pPr>
            <a:r>
              <a:t/>
            </a:r>
            <a:endParaRPr/>
          </a:p>
          <a:p>
            <a:pPr indent="-215265" lvl="0" marL="228600" rtl="0" algn="l">
              <a:lnSpc>
                <a:spcPct val="90000"/>
              </a:lnSpc>
              <a:spcBef>
                <a:spcPts val="1000"/>
              </a:spcBef>
              <a:spcAft>
                <a:spcPts val="0"/>
              </a:spcAft>
              <a:buClr>
                <a:schemeClr val="dk1"/>
              </a:buClr>
              <a:buSzPct val="100000"/>
              <a:buChar char="•"/>
            </a:pPr>
            <a:r>
              <a:rPr lang="en-US"/>
              <a:t>Higher emigration rates among younger males so as not to serve in the army.</a:t>
            </a:r>
            <a:endParaRPr/>
          </a:p>
          <a:p>
            <a:pPr indent="0" lvl="0" marL="0" rtl="0" algn="l">
              <a:lnSpc>
                <a:spcPct val="90000"/>
              </a:lnSpc>
              <a:spcBef>
                <a:spcPts val="1000"/>
              </a:spcBef>
              <a:spcAft>
                <a:spcPts val="0"/>
              </a:spcAft>
              <a:buClr>
                <a:schemeClr val="dk1"/>
              </a:buClr>
              <a:buSzPct val="100000"/>
              <a:buNone/>
            </a:pPr>
            <a:r>
              <a:t/>
            </a:r>
            <a:endParaRPr/>
          </a:p>
          <a:p>
            <a:pPr indent="0" lvl="0" marL="0" rtl="0" algn="l">
              <a:lnSpc>
                <a:spcPct val="90000"/>
              </a:lnSpc>
              <a:spcBef>
                <a:spcPts val="1000"/>
              </a:spcBef>
              <a:spcAft>
                <a:spcPts val="0"/>
              </a:spcAft>
              <a:buClr>
                <a:schemeClr val="dk1"/>
              </a:buClr>
              <a:buSzPct val="100000"/>
              <a:buNone/>
            </a:pPr>
            <a:r>
              <a:t/>
            </a:r>
            <a:endParaRPr/>
          </a:p>
          <a:p>
            <a:pPr indent="-50800" lvl="0" marL="228600" rtl="0" algn="l">
              <a:lnSpc>
                <a:spcPct val="90000"/>
              </a:lnSpc>
              <a:spcBef>
                <a:spcPts val="1000"/>
              </a:spcBef>
              <a:spcAft>
                <a:spcPts val="0"/>
              </a:spcAft>
              <a:buClr>
                <a:schemeClr val="dk1"/>
              </a:buClr>
              <a:buSzPct val="100000"/>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FF0000"/>
              </a:buClr>
              <a:buSzPts val="4400"/>
              <a:buFont typeface="Calibri"/>
              <a:buNone/>
            </a:pPr>
            <a:r>
              <a:rPr b="1" lang="en-US">
                <a:solidFill>
                  <a:srgbClr val="FF0000"/>
                </a:solidFill>
              </a:rPr>
              <a:t>3. Democracy? </a:t>
            </a:r>
            <a:endParaRPr/>
          </a:p>
        </p:txBody>
      </p:sp>
      <p:sp>
        <p:nvSpPr>
          <p:cNvPr id="102" name="Google Shape;102;p4"/>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en-US"/>
              <a:t>Human rights violations and non-regulated relationships in the army.</a:t>
            </a:r>
            <a:endParaRPr/>
          </a:p>
          <a:p>
            <a:pPr indent="0" lvl="0" marL="0" rtl="0" algn="l">
              <a:lnSpc>
                <a:spcPct val="90000"/>
              </a:lnSpc>
              <a:spcBef>
                <a:spcPts val="1000"/>
              </a:spcBef>
              <a:spcAft>
                <a:spcPts val="0"/>
              </a:spcAft>
              <a:buClr>
                <a:schemeClr val="dk1"/>
              </a:buClr>
              <a:buSzPts val="2800"/>
              <a:buNone/>
            </a:pPr>
            <a:r>
              <a:t/>
            </a:r>
            <a:endParaRPr/>
          </a:p>
          <a:p>
            <a:pPr indent="-228600" lvl="0" marL="228600" rtl="0" algn="l">
              <a:lnSpc>
                <a:spcPct val="90000"/>
              </a:lnSpc>
              <a:spcBef>
                <a:spcPts val="1000"/>
              </a:spcBef>
              <a:spcAft>
                <a:spcPts val="0"/>
              </a:spcAft>
              <a:buClr>
                <a:schemeClr val="dk1"/>
              </a:buClr>
              <a:buSzPts val="2800"/>
              <a:buChar char="•"/>
            </a:pPr>
            <a:r>
              <a:rPr lang="en-US"/>
              <a:t>An alarming number of fatalities and other incidents in non-combat situations.</a:t>
            </a:r>
            <a:endParaRPr/>
          </a:p>
          <a:p>
            <a:pPr indent="-50800" lvl="0" marL="228600" rtl="0" algn="l">
              <a:lnSpc>
                <a:spcPct val="90000"/>
              </a:lnSpc>
              <a:spcBef>
                <a:spcPts val="1000"/>
              </a:spcBef>
              <a:spcAft>
                <a:spcPts val="0"/>
              </a:spcAft>
              <a:buClr>
                <a:schemeClr val="dk1"/>
              </a:buClr>
              <a:buSzPts val="2800"/>
              <a:buNone/>
            </a:pPr>
            <a:r>
              <a:t/>
            </a:r>
            <a:endParaRPr/>
          </a:p>
          <a:p>
            <a:pPr indent="-228600" lvl="0" marL="228600" rtl="0" algn="l">
              <a:lnSpc>
                <a:spcPct val="90000"/>
              </a:lnSpc>
              <a:spcBef>
                <a:spcPts val="1000"/>
              </a:spcBef>
              <a:spcAft>
                <a:spcPts val="0"/>
              </a:spcAft>
              <a:buClr>
                <a:schemeClr val="dk1"/>
              </a:buClr>
              <a:buSzPts val="2800"/>
              <a:buChar char="•"/>
            </a:pPr>
            <a:r>
              <a:rPr lang="en-US"/>
              <a:t>Civic initiatives and groups monitoring human rights in the Army. </a:t>
            </a:r>
            <a:endParaRPr/>
          </a:p>
          <a:p>
            <a:pPr indent="-50800" lvl="0" marL="228600" rtl="0" algn="l">
              <a:lnSpc>
                <a:spcPct val="90000"/>
              </a:lnSpc>
              <a:spcBef>
                <a:spcPts val="1000"/>
              </a:spcBef>
              <a:spcAft>
                <a:spcPts val="0"/>
              </a:spcAft>
              <a:buClr>
                <a:schemeClr val="dk1"/>
              </a:buClr>
              <a:buSzPts val="2800"/>
              <a:buNone/>
            </a:pPr>
            <a:r>
              <a:t/>
            </a:r>
            <a:endParaRPr/>
          </a:p>
          <a:p>
            <a:pPr indent="-50800" lvl="0" marL="228600" rtl="0" algn="l">
              <a:lnSpc>
                <a:spcPct val="90000"/>
              </a:lnSpc>
              <a:spcBef>
                <a:spcPts val="1000"/>
              </a:spcBef>
              <a:spcAft>
                <a:spcPts val="0"/>
              </a:spcAft>
              <a:buClr>
                <a:schemeClr val="dk1"/>
              </a:buClr>
              <a:buSzPts val="2800"/>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2025-02-24T21:08:39Z</dcterms:created>
  <dc:creator>Comp</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0x0101005E9BF52C8A1BA04AA35AC95F42FEA7C6</vt:lpwstr>
  </property>
</Properties>
</file>